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9144000"/>
  <p:notesSz cx="6858000" cy="9144000"/>
  <p:embeddedFontLst>
    <p:embeddedFont>
      <p:font typeface="Assistant"/>
      <p:regular r:id="rId16"/>
      <p:bold r:id="rId17"/>
    </p:embeddedFont>
    <p:embeddedFont>
      <p:font typeface="Helvetica Neue"/>
      <p:regular r:id="rId18"/>
      <p:bold r:id="rId19"/>
      <p:italic r:id="rId20"/>
      <p:boldItalic r:id="rId21"/>
    </p:embeddedFont>
    <p:embeddedFont>
      <p:font typeface="Gill Sans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g1izV2k+j5YzBik4bRwS/bVZef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22" Type="http://schemas.openxmlformats.org/officeDocument/2006/relationships/font" Target="fonts/GillSans-regular.fntdata"/><Relationship Id="rId10" Type="http://schemas.openxmlformats.org/officeDocument/2006/relationships/slide" Target="slides/slide5.xml"/><Relationship Id="rId21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Gill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ssistant-bold.fntdata"/><Relationship Id="rId16" Type="http://schemas.openxmlformats.org/officeDocument/2006/relationships/font" Target="fonts/Assistan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-bold.fntdata"/><Relationship Id="rId6" Type="http://schemas.openxmlformats.org/officeDocument/2006/relationships/slide" Target="slides/slide1.xml"/><Relationship Id="rId18" Type="http://schemas.openxmlformats.org/officeDocument/2006/relationships/font" Target="fonts/Helvetica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3cd4899e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103cd4899e3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me-lessons-hebrew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12"/>
          <p:cNvSpPr txBox="1"/>
          <p:nvPr>
            <p:ph type="ctrTitle"/>
          </p:nvPr>
        </p:nvSpPr>
        <p:spPr>
          <a:xfrm>
            <a:off x="182198" y="2676575"/>
            <a:ext cx="87876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ssistant"/>
              <a:buNone/>
              <a:defRPr sz="3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subTitle"/>
          </p:nvPr>
        </p:nvSpPr>
        <p:spPr>
          <a:xfrm>
            <a:off x="3151712" y="4181373"/>
            <a:ext cx="5742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r">
              <a:spcBef>
                <a:spcPts val="320"/>
              </a:spcBef>
              <a:spcAft>
                <a:spcPts val="0"/>
              </a:spcAft>
              <a:buSzPts val="1472"/>
              <a:buFont typeface="Assistant"/>
              <a:buNone/>
              <a:defRPr sz="1600" cap="none">
                <a:solidFill>
                  <a:srgbClr val="0EAE9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12"/>
          <p:cNvSpPr txBox="1"/>
          <p:nvPr/>
        </p:nvSpPr>
        <p:spPr>
          <a:xfrm>
            <a:off x="4808377" y="357846"/>
            <a:ext cx="4161516" cy="509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Noto Sans Symbols"/>
              <a:buNone/>
            </a:pPr>
            <a:r>
              <a:rPr lang="en-US" sz="3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PRIME LESSONS</a:t>
            </a:r>
            <a:endParaRPr/>
          </a:p>
        </p:txBody>
      </p:sp>
      <p:sp>
        <p:nvSpPr>
          <p:cNvPr id="25" name="Google Shape;25;p12"/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</a:pPr>
            <a:r>
              <a:rPr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By the Makers of EV3Lessons</a:t>
            </a:r>
            <a:endParaRPr/>
          </a:p>
        </p:txBody>
      </p:sp>
      <p:pic>
        <p:nvPicPr>
          <p:cNvPr descr="A picture containing application&#10;&#10;Description automatically generated" id="26" name="Google Shape;2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2649" y="993668"/>
            <a:ext cx="1158461" cy="1158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square&#10;&#10;Description automatically generated" id="27" name="Google Shape;2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9647" y="993669"/>
            <a:ext cx="1158461" cy="115846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2"/>
          <p:cNvSpPr txBox="1"/>
          <p:nvPr/>
        </p:nvSpPr>
        <p:spPr>
          <a:xfrm>
            <a:off x="4808377" y="357846"/>
            <a:ext cx="4161516" cy="509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Noto Sans Symbols"/>
              <a:buNone/>
            </a:pPr>
            <a:r>
              <a:rPr lang="en-US" sz="3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PRIME LESSONS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1"/>
          <p:cNvSpPr txBox="1"/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 rot="5400000">
            <a:off x="2148872" y="-946320"/>
            <a:ext cx="4823824" cy="8834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2"/>
          <p:cNvSpPr txBox="1"/>
          <p:nvPr>
            <p:ph type="title"/>
          </p:nvPr>
        </p:nvSpPr>
        <p:spPr>
          <a:xfrm rot="5400000">
            <a:off x="4789425" y="2515700"/>
            <a:ext cx="5183073" cy="15031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 rot="5400000">
            <a:off x="950760" y="306157"/>
            <a:ext cx="5183073" cy="5922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0" type="dt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1" type="ftr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142200" y="1174924"/>
            <a:ext cx="4185204" cy="4967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2" type="body"/>
          </p:nvPr>
        </p:nvSpPr>
        <p:spPr>
          <a:xfrm>
            <a:off x="4757752" y="1177439"/>
            <a:ext cx="4226411" cy="4967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9" name="Google Shape;119;p23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23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1" name="Google Shape;121;p23"/>
          <p:cNvSpPr txBox="1"/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887219" y="2228003"/>
            <a:ext cx="35935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24" name="Google Shape;124;p24"/>
          <p:cNvSpPr txBox="1"/>
          <p:nvPr>
            <p:ph idx="2" type="body"/>
          </p:nvPr>
        </p:nvSpPr>
        <p:spPr>
          <a:xfrm>
            <a:off x="581192" y="2926051"/>
            <a:ext cx="3899527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3" type="body"/>
          </p:nvPr>
        </p:nvSpPr>
        <p:spPr>
          <a:xfrm>
            <a:off x="4969308" y="2228003"/>
            <a:ext cx="360163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26" name="Google Shape;126;p24"/>
          <p:cNvSpPr txBox="1"/>
          <p:nvPr>
            <p:ph idx="4" type="body"/>
          </p:nvPr>
        </p:nvSpPr>
        <p:spPr>
          <a:xfrm>
            <a:off x="4663282" y="2926051"/>
            <a:ext cx="3907662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24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24"/>
          <p:cNvSpPr txBox="1"/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idx="11" type="ftr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25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25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7" name="Google Shape;137;p25"/>
          <p:cNvSpPr txBox="1"/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2" name="Google Shape;142;p26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26"/>
          <p:cNvSpPr txBox="1"/>
          <p:nvPr>
            <p:ph idx="11" type="ftr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" name="Google Shape;31;p13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" type="body"/>
          </p:nvPr>
        </p:nvSpPr>
        <p:spPr>
          <a:xfrm>
            <a:off x="155088" y="1140006"/>
            <a:ext cx="8831580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rtl="1" algn="r">
              <a:spcBef>
                <a:spcPts val="36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indent="-346456" lvl="1" marL="914400" rtl="1" algn="r">
              <a:spcBef>
                <a:spcPts val="600"/>
              </a:spcBef>
              <a:spcAft>
                <a:spcPts val="0"/>
              </a:spcAft>
              <a:buSzPts val="1856"/>
              <a:buFont typeface="Assistant"/>
              <a:buChar char="⬛"/>
              <a:defRPr sz="1800">
                <a:latin typeface="Assistant"/>
                <a:ea typeface="Assistant"/>
                <a:cs typeface="Assistant"/>
                <a:sym typeface="Assistant"/>
              </a:defRPr>
            </a:lvl2pPr>
            <a:lvl3pPr indent="-333756" lvl="2" marL="13716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indent="-333756" lvl="3" marL="18288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indent="-333756" lvl="4" marL="22860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indent="-333756" lvl="5" marL="27432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indent="-333756" lvl="6" marL="32004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indent="-333756" lvl="7" marL="36576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indent="-333756" lvl="8" marL="4114800" rtl="1" algn="r">
              <a:spcBef>
                <a:spcPts val="600"/>
              </a:spcBef>
              <a:spcAft>
                <a:spcPts val="600"/>
              </a:spcAft>
              <a:buSzPts val="1656"/>
              <a:buFont typeface="Assistant"/>
              <a:buChar char="◼"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33" name="Google Shape;33;p13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" name="Google Shape;35;p13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p13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/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4"/>
          <p:cNvSpPr txBox="1"/>
          <p:nvPr>
            <p:ph type="title"/>
          </p:nvPr>
        </p:nvSpPr>
        <p:spPr>
          <a:xfrm>
            <a:off x="581193" y="3036573"/>
            <a:ext cx="7989751" cy="1504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" type="body"/>
          </p:nvPr>
        </p:nvSpPr>
        <p:spPr>
          <a:xfrm>
            <a:off x="581193" y="4541417"/>
            <a:ext cx="7989751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14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14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Google Shape;45;p14"/>
          <p:cNvSpPr txBox="1"/>
          <p:nvPr/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lang="en-US" sz="28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 TO EDIT MASTER TITLE STYLE</a:t>
            </a:r>
            <a:endParaRPr b="0" sz="2800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p14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Google Shape;47;p14"/>
          <p:cNvSpPr txBox="1"/>
          <p:nvPr/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lang="en-US" sz="28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 TO EDIT MASTER TITLE STYLE</a:t>
            </a:r>
            <a:endParaRPr b="0" sz="2800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" type="body"/>
          </p:nvPr>
        </p:nvSpPr>
        <p:spPr>
          <a:xfrm>
            <a:off x="142200" y="1174924"/>
            <a:ext cx="4185204" cy="4967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2" type="body"/>
          </p:nvPr>
        </p:nvSpPr>
        <p:spPr>
          <a:xfrm>
            <a:off x="4757752" y="1177439"/>
            <a:ext cx="4226411" cy="4967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1" type="ftr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" name="Google Shape;53;p15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15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" name="Google Shape;55;p15"/>
          <p:cNvSpPr txBox="1"/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6" name="Google Shape;56;p15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5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idx="1" type="body"/>
          </p:nvPr>
        </p:nvSpPr>
        <p:spPr>
          <a:xfrm>
            <a:off x="887219" y="2228003"/>
            <a:ext cx="35935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0" name="Google Shape;60;p16"/>
          <p:cNvSpPr txBox="1"/>
          <p:nvPr>
            <p:ph idx="2" type="body"/>
          </p:nvPr>
        </p:nvSpPr>
        <p:spPr>
          <a:xfrm>
            <a:off x="581192" y="2926051"/>
            <a:ext cx="3899527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3" type="body"/>
          </p:nvPr>
        </p:nvSpPr>
        <p:spPr>
          <a:xfrm>
            <a:off x="4969308" y="2228003"/>
            <a:ext cx="360163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2" name="Google Shape;62;p16"/>
          <p:cNvSpPr txBox="1"/>
          <p:nvPr>
            <p:ph idx="4" type="body"/>
          </p:nvPr>
        </p:nvSpPr>
        <p:spPr>
          <a:xfrm>
            <a:off x="4663282" y="2926051"/>
            <a:ext cx="3907662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16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2" name="Google Shape;72;p17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7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5" name="Google Shape;75;p17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17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" name="Google Shape;81;p18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84" name="Google Shape;84;p18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/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581352" y="5262296"/>
            <a:ext cx="353662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000"/>
              <a:buFont typeface="Gill Sans"/>
              <a:buNone/>
              <a:defRPr b="0" sz="2000"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⬛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2" type="body"/>
          </p:nvPr>
        </p:nvSpPr>
        <p:spPr>
          <a:xfrm>
            <a:off x="4305617" y="5262295"/>
            <a:ext cx="426532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90" name="Google Shape;90;p19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581192" y="4693389"/>
            <a:ext cx="798975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0"/>
          <p:cNvSpPr/>
          <p:nvPr>
            <p:ph idx="2" type="pic"/>
          </p:nvPr>
        </p:nvSpPr>
        <p:spPr>
          <a:xfrm>
            <a:off x="448093" y="599725"/>
            <a:ext cx="8238706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581192" y="5260126"/>
            <a:ext cx="7989752" cy="598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marR="0" rtl="1" algn="r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  <a:defRPr i="0" sz="1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22072" lvl="1" marL="9144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Assistant"/>
              <a:buChar char="⬛"/>
              <a:defRPr i="0" sz="16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0388" lvl="2" marL="13716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Assistant"/>
              <a:buChar char="⬛"/>
              <a:defRPr i="0" sz="14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298703" lvl="3" marL="18288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298704" lvl="4" marL="22860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298704" lvl="5" marL="27432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298704" lvl="6" marL="32004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298703" lvl="7" marL="36576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298703" lvl="8" marL="4114800" marR="0" rtl="1" algn="r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Assistant"/>
              <a:buChar char="◼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12" name="Google Shape;12;p11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Google Shape;13;p11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1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143305" y="6352025"/>
            <a:ext cx="369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11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11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11"/>
          <p:cNvSpPr txBox="1"/>
          <p:nvPr/>
        </p:nvSpPr>
        <p:spPr>
          <a:xfrm>
            <a:off x="5501938" y="6393125"/>
            <a:ext cx="35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תורגם לעברית ע"י FRC D-Bug #3316 מתל-אביב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0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ducation.lego.com/en-us/downloads/spike-prime/software" TargetMode="External"/><Relationship Id="rId4" Type="http://schemas.openxmlformats.org/officeDocument/2006/relationships/hyperlink" Target="https://www.lego.com/en-us/service/device-guide/mindstorms-robot-inventor/" TargetMode="External"/><Relationship Id="rId5" Type="http://schemas.openxmlformats.org/officeDocument/2006/relationships/image" Target="../media/image12.jpg"/><Relationship Id="rId6" Type="http://schemas.openxmlformats.org/officeDocument/2006/relationships/image" Target="../media/image2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jpg"/><Relationship Id="rId5" Type="http://schemas.openxmlformats.org/officeDocument/2006/relationships/image" Target="../media/image13.png"/><Relationship Id="rId6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/>
          <p:nvPr>
            <p:ph type="ctrTitle"/>
          </p:nvPr>
        </p:nvSpPr>
        <p:spPr>
          <a:xfrm>
            <a:off x="1835249" y="2671400"/>
            <a:ext cx="71598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/>
              <a:t>תוכנה ועדכוני תוכנה </a:t>
            </a:r>
            <a:endParaRPr b="1"/>
          </a:p>
        </p:txBody>
      </p:sp>
      <p:sp>
        <p:nvSpPr>
          <p:cNvPr id="149" name="Google Shape;149;p1"/>
          <p:cNvSpPr txBox="1"/>
          <p:nvPr>
            <p:ph idx="1" type="subTitle"/>
          </p:nvPr>
        </p:nvSpPr>
        <p:spPr>
          <a:xfrm>
            <a:off x="3187659" y="4191557"/>
            <a:ext cx="5741894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/>
              <a:t>מאת Arvind and Sanjay Seshan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3cd4899e3_0_0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קרדיטים</a:t>
            </a:r>
            <a:endParaRPr/>
          </a:p>
        </p:txBody>
      </p:sp>
      <p:sp>
        <p:nvSpPr>
          <p:cNvPr id="259" name="Google Shape;259;g103cd4899e3_0_0"/>
          <p:cNvSpPr txBox="1"/>
          <p:nvPr>
            <p:ph idx="1" type="body"/>
          </p:nvPr>
        </p:nvSpPr>
        <p:spPr>
          <a:xfrm>
            <a:off x="457200" y="1317978"/>
            <a:ext cx="8245500" cy="3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1400" lvl="0" marL="3060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56"/>
              <a:buChar char="⬛"/>
            </a:pPr>
            <a:r>
              <a:rPr lang="en-US" sz="2200"/>
              <a:t>המצגת נוצרה על ידי  Arvind and Sanjay Seshan עבור Prime Lessons.</a:t>
            </a:r>
            <a:endParaRPr sz="2200"/>
          </a:p>
          <a:p>
            <a:pPr indent="-340544" lvl="0" marL="3060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⬛"/>
            </a:pPr>
            <a:r>
              <a:rPr lang="en-US" sz="2200"/>
              <a:t>המצגת תורגמה לעברית ע"י FRC D-Bug #3316 וקבוצות ה-FLL של עירוני ד' תל-אביב  #285 ++D ו-DGITAL #1331</a:t>
            </a:r>
            <a:endParaRPr sz="2200"/>
          </a:p>
          <a:p>
            <a:pPr indent="-352228" lvl="0" marL="306000" rtl="1" algn="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200"/>
              <a:buChar char="⬛"/>
            </a:pPr>
            <a:r>
              <a:rPr lang="en-US" sz="2200"/>
              <a:t>ניתן למצוא שיעורים נוספים באתר</a:t>
            </a:r>
            <a:endParaRPr sz="2200"/>
          </a:p>
          <a:p>
            <a:pPr indent="0" lvl="0" marL="306000" rtl="1" algn="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None/>
            </a:pPr>
            <a:r>
              <a:rPr lang="en-US" sz="2200"/>
              <a:t> www.primelessons.org</a:t>
            </a:r>
            <a:endParaRPr sz="2200"/>
          </a:p>
        </p:txBody>
      </p:sp>
      <p:sp>
        <p:nvSpPr>
          <p:cNvPr id="260" name="Google Shape;260;g103cd4899e3_0_0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261" name="Google Shape;261;g103cd4899e3_0_0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g103cd4899e3_0_0"/>
          <p:cNvSpPr/>
          <p:nvPr/>
        </p:nvSpPr>
        <p:spPr>
          <a:xfrm>
            <a:off x="575029" y="5862802"/>
            <a:ext cx="7734000" cy="3693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4B7"/>
              </a:buClr>
              <a:buSzPts val="1200"/>
              <a:buFont typeface="Helvetica Neue"/>
              <a:buNone/>
            </a:pPr>
            <a:r>
              <a:rPr b="0" i="0" lang="en-US" sz="1200" u="none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                     </a:t>
            </a:r>
            <a:b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 </a:t>
            </a:r>
            <a:r>
              <a:rPr b="0" i="0" lang="en-US" sz="1200" u="sng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4.0 International License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reative Commons License" id="263" name="Google Shape;263;g103cd4899e3_0_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2510" y="5253616"/>
            <a:ext cx="1479091" cy="521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103cd4899e3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88" y="4482125"/>
            <a:ext cx="1381309" cy="11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03cd4899e3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7691" y="4475750"/>
            <a:ext cx="1381309" cy="116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03cd4899e3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025" y="2371475"/>
            <a:ext cx="2547564" cy="19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מטרות השיעור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>
            <p:ph idx="1" type="body"/>
          </p:nvPr>
        </p:nvSpPr>
        <p:spPr>
          <a:xfrm>
            <a:off x="155088" y="1140007"/>
            <a:ext cx="8831580" cy="2409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ללמוד איך לעדכן את הSPIKE PRIME ואת ה Robot Inventor</a:t>
            </a:r>
            <a:endParaRPr/>
          </a:p>
          <a:p>
            <a:pPr indent="-200844" lvl="0" marL="306000" rtl="0" algn="l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/>
          </a:p>
          <a:p>
            <a:pPr indent="-200844" lvl="0" marL="306000" rtl="0" algn="l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/>
          </a:p>
        </p:txBody>
      </p:sp>
      <p:sp>
        <p:nvSpPr>
          <p:cNvPr id="156" name="Google Shape;156;p2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157" name="Google Shape;157;p2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" y="2189664"/>
            <a:ext cx="36576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142031"/>
            <a:ext cx="4004059" cy="3003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"/>
          <p:cNvPicPr preferRelativeResize="0"/>
          <p:nvPr/>
        </p:nvPicPr>
        <p:blipFill rotWithShape="1">
          <a:blip r:embed="rId3">
            <a:alphaModFix/>
          </a:blip>
          <a:srcRect b="0" l="0" r="0" t="4720"/>
          <a:stretch/>
        </p:blipFill>
        <p:spPr>
          <a:xfrm>
            <a:off x="159493" y="1177853"/>
            <a:ext cx="3144028" cy="225114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שימוש ראשוני</a:t>
            </a:r>
            <a:endParaRPr/>
          </a:p>
        </p:txBody>
      </p:sp>
      <p:sp>
        <p:nvSpPr>
          <p:cNvPr id="166" name="Google Shape;166;p3"/>
          <p:cNvSpPr txBox="1"/>
          <p:nvPr>
            <p:ph idx="1" type="body"/>
          </p:nvPr>
        </p:nvSpPr>
        <p:spPr>
          <a:xfrm>
            <a:off x="3942080" y="1242218"/>
            <a:ext cx="5042427" cy="4312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ניתן לחבר את ה SPIKE PRIME או את ה Robot Inventor  למחשב בעזרת כבל USB בשביל עדכוני מערכת הפעלה 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התוכנה תתחבר אוטומטית לבקר אם מתבצע שימוש בכבל USB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הערה: אם אתם משתמשים בגרסת iOS,  Android, או   Chromebookייתכן שיהיה עליכם להתחבר לתוכנה באמצעות מחשב בפעם הראשונה כדי לעדכן אותה.</a:t>
            </a:r>
            <a:endParaRPr/>
          </a:p>
        </p:txBody>
      </p:sp>
      <p:sp>
        <p:nvSpPr>
          <p:cNvPr id="167" name="Google Shape;167;p3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168" name="Google Shape;168;p3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3"/>
          <p:cNvSpPr/>
          <p:nvPr/>
        </p:nvSpPr>
        <p:spPr>
          <a:xfrm>
            <a:off x="1143862" y="1323609"/>
            <a:ext cx="325641" cy="312615"/>
          </a:xfrm>
          <a:prstGeom prst="rect">
            <a:avLst/>
          </a:prstGeom>
          <a:noFill/>
          <a:ln cap="flat" cmpd="sng" w="57150">
            <a:solidFill>
              <a:srgbClr val="FFD5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5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0" name="Google Shape;17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439" y="3568431"/>
            <a:ext cx="3188135" cy="267965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"/>
          <p:cNvSpPr/>
          <p:nvPr/>
        </p:nvSpPr>
        <p:spPr>
          <a:xfrm>
            <a:off x="3069421" y="3680729"/>
            <a:ext cx="325641" cy="312615"/>
          </a:xfrm>
          <a:prstGeom prst="rect">
            <a:avLst/>
          </a:prstGeom>
          <a:noFill/>
          <a:ln cap="flat" cmpd="sng" w="57150">
            <a:solidFill>
              <a:srgbClr val="0EAE9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5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התכנת הגרסה העדכנית ביותר</a:t>
            </a:r>
            <a:endParaRPr/>
          </a:p>
        </p:txBody>
      </p:sp>
      <p:sp>
        <p:nvSpPr>
          <p:cNvPr id="177" name="Google Shape;177;p4"/>
          <p:cNvSpPr txBox="1"/>
          <p:nvPr>
            <p:ph idx="1" type="body"/>
          </p:nvPr>
        </p:nvSpPr>
        <p:spPr>
          <a:xfrm>
            <a:off x="155088" y="1140006"/>
            <a:ext cx="8851752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 u="sng">
                <a:solidFill>
                  <a:schemeClr val="hlink"/>
                </a:solidFill>
                <a:hlinkClick r:id="rId3"/>
              </a:rPr>
              <a:t>SPIKE Prime: https://education.lego.com/en-us/downloads/spike-prime/software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 u="sng">
                <a:solidFill>
                  <a:schemeClr val="hlink"/>
                </a:solidFill>
                <a:hlinkClick r:id="rId4"/>
              </a:rPr>
              <a:t>Robot Inventor: https://www.lego.com/en-us/service/device-guide/mindstorms-robot-inventor/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אפשר לחפש עדכוני תוכנה בשביל הSPIKE PRIME בעזרת האפליקציה</a:t>
            </a:r>
            <a:endParaRPr/>
          </a:p>
          <a:p>
            <a:pPr indent="-306000" lvl="1" marL="630000" rtl="1" algn="r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en-US"/>
              <a:t>יש ללחוץ על Help Menu בתוף הפרויקט ואז על Check for Update </a:t>
            </a:r>
            <a:endParaRPr/>
          </a:p>
          <a:p>
            <a:pPr indent="-306000" lvl="1" marL="630000" rtl="1" algn="r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en-US"/>
              <a:t>אין בחירה מקבילה עבור ה Robot Inventor (תתבקשו לקבל עדכונים או שתוכלו לבדוק בחנות האפליקציות)</a:t>
            </a:r>
            <a:endParaRPr/>
          </a:p>
        </p:txBody>
      </p:sp>
      <p:sp>
        <p:nvSpPr>
          <p:cNvPr id="178" name="Google Shape;178;p4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179" name="Google Shape;179;p4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ell phone&#10;&#10;Description automatically generated" id="180" name="Google Shape;18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8522" y="3963629"/>
            <a:ext cx="3226475" cy="162392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Text, letter&#10;&#10;Description automatically generated" id="181" name="Google Shape;18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62679" y="3926208"/>
            <a:ext cx="2234001" cy="1959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raphical user interface, text, application, email&#10;&#10;Description automatically generated" id="182" name="Google Shape;182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275" y="3963629"/>
            <a:ext cx="2302060" cy="208530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04" y="2318415"/>
            <a:ext cx="3155057" cy="23740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, Teams&#10;&#10;Description automatically generated" id="188" name="Google Shape;18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6533" y="3058161"/>
            <a:ext cx="3289107" cy="247809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5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בדיקת איזו גרסה תוכנה מופעלת</a:t>
            </a:r>
            <a:endParaRPr/>
          </a:p>
        </p:txBody>
      </p:sp>
      <p:pic>
        <p:nvPicPr>
          <p:cNvPr id="190" name="Google Shape;190;p5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3680" y="2452384"/>
            <a:ext cx="3466204" cy="293959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5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192" name="Google Shape;192;p5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5"/>
          <p:cNvSpPr txBox="1"/>
          <p:nvPr/>
        </p:nvSpPr>
        <p:spPr>
          <a:xfrm>
            <a:off x="872015" y="5781527"/>
            <a:ext cx="2698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SPIKE Prime</a:t>
            </a:r>
            <a:endParaRPr/>
          </a:p>
        </p:txBody>
      </p:sp>
      <p:sp>
        <p:nvSpPr>
          <p:cNvPr id="194" name="Google Shape;194;p5"/>
          <p:cNvSpPr txBox="1"/>
          <p:nvPr/>
        </p:nvSpPr>
        <p:spPr>
          <a:xfrm>
            <a:off x="5697289" y="5750352"/>
            <a:ext cx="2698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Robot Inventor</a:t>
            </a:r>
            <a:endParaRPr/>
          </a:p>
        </p:txBody>
      </p:sp>
      <p:sp>
        <p:nvSpPr>
          <p:cNvPr id="195" name="Google Shape;195;p5"/>
          <p:cNvSpPr/>
          <p:nvPr/>
        </p:nvSpPr>
        <p:spPr>
          <a:xfrm>
            <a:off x="1967248" y="5346276"/>
            <a:ext cx="491472" cy="312615"/>
          </a:xfrm>
          <a:prstGeom prst="rect">
            <a:avLst/>
          </a:prstGeom>
          <a:noFill/>
          <a:ln cap="flat" cmpd="sng" w="57150">
            <a:solidFill>
              <a:srgbClr val="FFD5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5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6" name="Google Shape;196;p5"/>
          <p:cNvSpPr/>
          <p:nvPr/>
        </p:nvSpPr>
        <p:spPr>
          <a:xfrm>
            <a:off x="5313680" y="4697879"/>
            <a:ext cx="558800" cy="312615"/>
          </a:xfrm>
          <a:prstGeom prst="rect">
            <a:avLst/>
          </a:prstGeom>
          <a:noFill/>
          <a:ln cap="flat" cmpd="sng" w="57150">
            <a:solidFill>
              <a:srgbClr val="0EAE9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5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155088" y="1140006"/>
            <a:ext cx="8624796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marR="0" rt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en-US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בעבורSPIKE Prime  שם הגרסה נמצאת בראש כל המסכים. תוכלו גם ללחוץ על סמל גלגל השיניים בפינה השמאלית העליונה של מסך הבית כדי לגשת לדף ההגדרות.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marR="0" rtl="1" algn="r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en-US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בעבורRobot Inventor,  יש ללחוץ על הגדרות בתחתית מסך הבית</a:t>
            </a:r>
            <a:endParaRPr sz="18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98" name="Google Shape;198;p5"/>
          <p:cNvSpPr/>
          <p:nvPr/>
        </p:nvSpPr>
        <p:spPr>
          <a:xfrm>
            <a:off x="7016302" y="5010494"/>
            <a:ext cx="558800" cy="312615"/>
          </a:xfrm>
          <a:prstGeom prst="rect">
            <a:avLst/>
          </a:prstGeom>
          <a:noFill/>
          <a:ln cap="flat" cmpd="sng" w="57150">
            <a:solidFill>
              <a:srgbClr val="0EAE9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5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9" name="Google Shape;199;p5"/>
          <p:cNvSpPr/>
          <p:nvPr/>
        </p:nvSpPr>
        <p:spPr>
          <a:xfrm>
            <a:off x="1399509" y="2215501"/>
            <a:ext cx="821998" cy="312615"/>
          </a:xfrm>
          <a:prstGeom prst="rect">
            <a:avLst/>
          </a:prstGeom>
          <a:noFill/>
          <a:ln cap="flat" cmpd="sng" w="57150">
            <a:solidFill>
              <a:srgbClr val="FFD5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5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" name="Google Shape;200;p5"/>
          <p:cNvSpPr/>
          <p:nvPr/>
        </p:nvSpPr>
        <p:spPr>
          <a:xfrm>
            <a:off x="4846320" y="3092264"/>
            <a:ext cx="239320" cy="312615"/>
          </a:xfrm>
          <a:prstGeom prst="rect">
            <a:avLst/>
          </a:prstGeom>
          <a:noFill/>
          <a:ln cap="flat" cmpd="sng" w="57150">
            <a:solidFill>
              <a:srgbClr val="FFD5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5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עדכון מערכת ההפעלה של התוכנה</a:t>
            </a:r>
            <a:endParaRPr/>
          </a:p>
        </p:txBody>
      </p:sp>
      <p:sp>
        <p:nvSpPr>
          <p:cNvPr id="206" name="Google Shape;206;p6"/>
          <p:cNvSpPr txBox="1"/>
          <p:nvPr>
            <p:ph idx="1" type="body"/>
          </p:nvPr>
        </p:nvSpPr>
        <p:spPr>
          <a:xfrm>
            <a:off x="155088" y="1140006"/>
            <a:ext cx="8767036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אם יש עדכון עבורSPIKE Prime  או Robot Inventor, התוכנה תתריע</a:t>
            </a:r>
            <a:endParaRPr/>
          </a:p>
        </p:txBody>
      </p:sp>
      <p:sp>
        <p:nvSpPr>
          <p:cNvPr id="207" name="Google Shape;207;p6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208" name="Google Shape;208;p6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9" name="Google Shape;209;p6"/>
          <p:cNvPicPr preferRelativeResize="0"/>
          <p:nvPr/>
        </p:nvPicPr>
        <p:blipFill rotWithShape="1">
          <a:blip r:embed="rId3">
            <a:alphaModFix/>
          </a:blip>
          <a:srcRect b="28306" l="30369" r="30642" t="31650"/>
          <a:stretch/>
        </p:blipFill>
        <p:spPr>
          <a:xfrm>
            <a:off x="1172445" y="2087033"/>
            <a:ext cx="2918460" cy="217932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10" name="Google Shape;21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5114" y="2033788"/>
            <a:ext cx="3662801" cy="223256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6"/>
          <p:cNvSpPr txBox="1"/>
          <p:nvPr/>
        </p:nvSpPr>
        <p:spPr>
          <a:xfrm>
            <a:off x="1172445" y="4360678"/>
            <a:ext cx="2698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SPIKE Prime</a:t>
            </a:r>
            <a:endParaRPr/>
          </a:p>
        </p:txBody>
      </p:sp>
      <p:sp>
        <p:nvSpPr>
          <p:cNvPr id="212" name="Google Shape;212;p6"/>
          <p:cNvSpPr txBox="1"/>
          <p:nvPr/>
        </p:nvSpPr>
        <p:spPr>
          <a:xfrm>
            <a:off x="5157021" y="4360678"/>
            <a:ext cx="2698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Robot Inventor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התקן את מערכת ההפעלה האחרונה של הHUB</a:t>
            </a:r>
            <a:endParaRPr/>
          </a:p>
        </p:txBody>
      </p:sp>
      <p:sp>
        <p:nvSpPr>
          <p:cNvPr id="218" name="Google Shape;218;p7"/>
          <p:cNvSpPr txBox="1"/>
          <p:nvPr>
            <p:ph idx="1" type="body"/>
          </p:nvPr>
        </p:nvSpPr>
        <p:spPr>
          <a:xfrm>
            <a:off x="4667674" y="1149758"/>
            <a:ext cx="4028292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כאשר מערכת הפעלה חדשה שלHub זמינה, יופיע לחצן עדכון  במסך  השליטה 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ייתכן שתראו גם חלון קופץ בצד ימין של המסך המציין עדכון זמין של מערכת ההפעלה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אין לנתק את הHub במהלך עדכון</a:t>
            </a:r>
            <a:endParaRPr/>
          </a:p>
        </p:txBody>
      </p:sp>
      <p:sp>
        <p:nvSpPr>
          <p:cNvPr id="219" name="Google Shape;219;p7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220" name="Google Shape;220;p7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1" name="Google Shape;22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283" y="3431846"/>
            <a:ext cx="3143336" cy="2432048"/>
          </a:xfrm>
          <a:prstGeom prst="rect">
            <a:avLst/>
          </a:prstGeom>
          <a:noFill/>
          <a:ln cap="flat" cmpd="sng" w="28575">
            <a:solidFill>
              <a:srgbClr val="FFD5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ell phone&#10;&#10;Description automatically generated" id="222" name="Google Shape;222;p7"/>
          <p:cNvPicPr preferRelativeResize="0"/>
          <p:nvPr/>
        </p:nvPicPr>
        <p:blipFill rotWithShape="1">
          <a:blip r:embed="rId4">
            <a:alphaModFix/>
          </a:blip>
          <a:srcRect b="24011" l="6150" r="5690" t="24352"/>
          <a:stretch/>
        </p:blipFill>
        <p:spPr>
          <a:xfrm>
            <a:off x="242283" y="2461929"/>
            <a:ext cx="3143336" cy="723795"/>
          </a:xfrm>
          <a:prstGeom prst="rect">
            <a:avLst/>
          </a:prstGeom>
          <a:noFill/>
          <a:ln cap="flat" cmpd="sng" w="28575">
            <a:solidFill>
              <a:srgbClr val="FFD5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23" name="Google Shape;223;p7"/>
          <p:cNvGrpSpPr/>
          <p:nvPr/>
        </p:nvGrpSpPr>
        <p:grpSpPr>
          <a:xfrm>
            <a:off x="242283" y="1149007"/>
            <a:ext cx="3381375" cy="1066800"/>
            <a:chOff x="4548692" y="1471494"/>
            <a:chExt cx="3381375" cy="1066800"/>
          </a:xfrm>
        </p:grpSpPr>
        <p:pic>
          <p:nvPicPr>
            <p:cNvPr id="224" name="Google Shape;224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48692" y="1471494"/>
              <a:ext cx="3381375" cy="106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screenshot of a cell phone&#10;&#10;Description automatically generated" id="225" name="Google Shape;225;p7"/>
            <p:cNvPicPr preferRelativeResize="0"/>
            <p:nvPr/>
          </p:nvPicPr>
          <p:blipFill rotWithShape="1">
            <a:blip r:embed="rId6">
              <a:alphaModFix/>
            </a:blip>
            <a:srcRect b="30801" l="17563" r="53849" t="35766"/>
            <a:stretch/>
          </p:blipFill>
          <p:spPr>
            <a:xfrm>
              <a:off x="5701089" y="1964517"/>
              <a:ext cx="1990939" cy="555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7"/>
            <p:cNvSpPr/>
            <p:nvPr/>
          </p:nvSpPr>
          <p:spPr>
            <a:xfrm>
              <a:off x="6864104" y="2008219"/>
              <a:ext cx="683213" cy="200025"/>
            </a:xfrm>
            <a:prstGeom prst="rect">
              <a:avLst/>
            </a:prstGeom>
            <a:noFill/>
            <a:ln cap="rnd" cmpd="sng" w="222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בדיקת איזו גרסת מערכת הפעלה פועלת</a:t>
            </a:r>
            <a:endParaRPr/>
          </a:p>
        </p:txBody>
      </p:sp>
      <p:sp>
        <p:nvSpPr>
          <p:cNvPr id="232" name="Google Shape;232;p8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233" name="Google Shape;233;p8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p8"/>
          <p:cNvSpPr txBox="1"/>
          <p:nvPr>
            <p:ph idx="1" type="body"/>
          </p:nvPr>
        </p:nvSpPr>
        <p:spPr>
          <a:xfrm>
            <a:off x="155088" y="1140006"/>
            <a:ext cx="8831580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כדי לבדוק איזו גרסת תוכנה פועלת, יש ללחוץ על סמל ה-Hub הקטן ב- SPIKE Prime או</a:t>
            </a:r>
            <a:endParaRPr/>
          </a:p>
          <a:p>
            <a:pPr indent="0" lvl="0" marL="0" rtl="1" algn="r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rPr lang="en-US"/>
              <a:t> ב- Robot Inventor מתוך קובץ פרוייקט.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פעולה זו תעביר אותך למסך שבו תוכל לראות את גרסת התוכנה בצד שמאל למעלה.</a:t>
            </a:r>
            <a:endParaRPr/>
          </a:p>
        </p:txBody>
      </p:sp>
      <p:pic>
        <p:nvPicPr>
          <p:cNvPr id="235" name="Google Shape;2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4900" y="2699422"/>
            <a:ext cx="4000445" cy="282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721" y="2691836"/>
            <a:ext cx="3638866" cy="2815447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7" name="Google Shape;237;p8"/>
          <p:cNvSpPr/>
          <p:nvPr/>
        </p:nvSpPr>
        <p:spPr>
          <a:xfrm>
            <a:off x="4979314" y="2691836"/>
            <a:ext cx="1035406" cy="325120"/>
          </a:xfrm>
          <a:prstGeom prst="rect">
            <a:avLst/>
          </a:prstGeom>
          <a:noFill/>
          <a:ln cap="rnd" cmpd="sng" w="22225">
            <a:solidFill>
              <a:srgbClr val="0EAE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951640" y="2691836"/>
            <a:ext cx="1035406" cy="457764"/>
          </a:xfrm>
          <a:prstGeom prst="rect">
            <a:avLst/>
          </a:prstGeom>
          <a:noFill/>
          <a:ln cap="rnd" cmpd="sng" w="22225">
            <a:solidFill>
              <a:srgbClr val="FFD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1202925" y="5533328"/>
            <a:ext cx="2698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SPIKE Prime</a:t>
            </a:r>
            <a:endParaRPr/>
          </a:p>
        </p:txBody>
      </p:sp>
      <p:sp>
        <p:nvSpPr>
          <p:cNvPr id="240" name="Google Shape;240;p8"/>
          <p:cNvSpPr txBox="1"/>
          <p:nvPr/>
        </p:nvSpPr>
        <p:spPr>
          <a:xfrm>
            <a:off x="5187501" y="5533328"/>
            <a:ext cx="2698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Robot Inventor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שינוי שם ל-HUB</a:t>
            </a:r>
            <a:endParaRPr/>
          </a:p>
        </p:txBody>
      </p:sp>
      <p:sp>
        <p:nvSpPr>
          <p:cNvPr id="246" name="Google Shape;246;p9"/>
          <p:cNvSpPr txBox="1"/>
          <p:nvPr>
            <p:ph idx="1" type="body"/>
          </p:nvPr>
        </p:nvSpPr>
        <p:spPr>
          <a:xfrm>
            <a:off x="155088" y="1140006"/>
            <a:ext cx="8767036" cy="4915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בפעם הראשונה שתעדכנו את מערכת ההפעלה , תתבקש לשנות את שם הHUB שלך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לאחר מכן תוכל לשנות את שם Hub שלך על ידי לחיצה על סמל ה  HUBהקטן בפרויקט והיכנס ללוח המחוונים של Hub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בלוח המחוונים של  SPIKE Primeאו Robot Inventor, לחצו על שלוש הנקודות בפינה השמאלית העליונה ושנו את שם הHub שלכם.</a:t>
            </a:r>
            <a:endParaRPr/>
          </a:p>
        </p:txBody>
      </p:sp>
      <p:sp>
        <p:nvSpPr>
          <p:cNvPr id="247" name="Google Shape;247;p9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248" name="Google Shape;248;p9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9" name="Google Shape;249;p9"/>
          <p:cNvPicPr preferRelativeResize="0"/>
          <p:nvPr/>
        </p:nvPicPr>
        <p:blipFill rotWithShape="1">
          <a:blip r:embed="rId3">
            <a:alphaModFix/>
          </a:blip>
          <a:srcRect b="1438" l="0" r="1057" t="1439"/>
          <a:stretch/>
        </p:blipFill>
        <p:spPr>
          <a:xfrm>
            <a:off x="371428" y="2920173"/>
            <a:ext cx="3814492" cy="2991685"/>
          </a:xfrm>
          <a:prstGeom prst="rect">
            <a:avLst/>
          </a:prstGeom>
          <a:noFill/>
          <a:ln cap="flat" cmpd="sng" w="28575">
            <a:solidFill>
              <a:srgbClr val="FFD5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0" name="Google Shape;25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3530" y="2920174"/>
            <a:ext cx="4273909" cy="301601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9"/>
          <p:cNvSpPr txBox="1"/>
          <p:nvPr/>
        </p:nvSpPr>
        <p:spPr>
          <a:xfrm>
            <a:off x="994075" y="5911858"/>
            <a:ext cx="2698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SPIKE Prime</a:t>
            </a:r>
            <a:endParaRPr/>
          </a:p>
        </p:txBody>
      </p:sp>
      <p:sp>
        <p:nvSpPr>
          <p:cNvPr id="252" name="Google Shape;252;p9"/>
          <p:cNvSpPr txBox="1"/>
          <p:nvPr/>
        </p:nvSpPr>
        <p:spPr>
          <a:xfrm>
            <a:off x="5450941" y="5936184"/>
            <a:ext cx="2698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Robot Inventor</a:t>
            </a:r>
            <a:endParaRPr/>
          </a:p>
        </p:txBody>
      </p:sp>
      <p:sp>
        <p:nvSpPr>
          <p:cNvPr id="253" name="Google Shape;253;p9"/>
          <p:cNvSpPr/>
          <p:nvPr/>
        </p:nvSpPr>
        <p:spPr>
          <a:xfrm>
            <a:off x="7956971" y="3144467"/>
            <a:ext cx="770467" cy="878893"/>
          </a:xfrm>
          <a:prstGeom prst="rect">
            <a:avLst/>
          </a:prstGeom>
          <a:noFill/>
          <a:ln cap="flat" cmpd="sng" w="57150">
            <a:solidFill>
              <a:srgbClr val="0EAE9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5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2016-07-04T02:35:12Z</dcterms:created>
  <dc:creator>Srinivasan Seshan</dc:creator>
</cp:coreProperties>
</file>